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49262" rtl="0" fontAlgn="auto" latinLnBrk="0" hangingPunct="0">
      <a:lnSpc>
        <a:spcPct val="3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E8E8E8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E8E8E8"/>
        </a:fontRef>
        <a:srgbClr val="E8E8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381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381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E8E8E8"/>
        </a:fontRef>
        <a:srgbClr val="E8E8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E2E6EF"/>
          </a:solidFill>
        </a:fill>
      </a:tcStyle>
    </a:wholeTbl>
    <a:band2H>
      <a:tcTxStyle/>
      <a:tcStyle>
        <a:tcBdr/>
        <a:fill>
          <a:solidFill>
            <a:srgbClr val="F1F3F7"/>
          </a:solidFill>
        </a:fill>
      </a:tcStyle>
    </a:band2H>
    <a:firstCol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381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381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E8E8E8"/>
        </a:fontRef>
        <a:srgbClr val="E8E8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CAD6ED"/>
          </a:solidFill>
        </a:fill>
      </a:tcStyle>
    </a:wholeTbl>
    <a:band2H>
      <a:tcTxStyle/>
      <a:tcStyle>
        <a:tcBdr/>
        <a:fill>
          <a:solidFill>
            <a:srgbClr val="E6ECF6"/>
          </a:solidFill>
        </a:fill>
      </a:tcStyle>
    </a:band2H>
    <a:firstCol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381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381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E8E8E8"/>
        </a:fontRef>
        <a:srgbClr val="E8E8E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BFBFB"/>
          </a:solidFill>
        </a:fill>
      </a:tcStyle>
    </a:wholeTbl>
    <a:band2H>
      <a:tcTxStyle/>
      <a:tcStyle>
        <a:tcBdr/>
        <a:fill>
          <a:solidFill>
            <a:srgbClr val="008AE8"/>
          </a:solidFill>
        </a:fill>
      </a:tcStyle>
    </a:band2H>
    <a:firstCol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8E8E8"/>
        </a:fontRef>
        <a:srgbClr val="E8E8E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E8E8E8"/>
              </a:solidFill>
              <a:prstDash val="solid"/>
              <a:round/>
            </a:ln>
          </a:top>
          <a:bottom>
            <a:ln w="25400" cap="flat">
              <a:solidFill>
                <a:srgbClr val="E8E8E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AE8"/>
          </a:solidFill>
        </a:fill>
      </a:tcStyle>
    </a:lastRow>
    <a:fir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E8E8E8"/>
              </a:solidFill>
              <a:prstDash val="solid"/>
              <a:round/>
            </a:ln>
          </a:top>
          <a:bottom>
            <a:ln w="25400" cap="flat">
              <a:solidFill>
                <a:srgbClr val="E8E8E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E8E8E8"/>
        </a:fontRef>
        <a:srgbClr val="E8E8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F6F6F6"/>
          </a:solidFill>
        </a:fill>
      </a:tcStyle>
    </a:wholeTbl>
    <a:band2H>
      <a:tcTxStyle/>
      <a:tcStyle>
        <a:tcBdr/>
        <a:fill>
          <a:solidFill>
            <a:srgbClr val="FBFBFB"/>
          </a:solidFill>
        </a:fill>
      </a:tcStyle>
    </a:band2H>
    <a:firstCol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firstCol>
    <a:la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381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lastRow>
    <a:fir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381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E8E8E8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008AE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solidFill>
            <a:srgbClr val="008AE8">
              <a:alpha val="20000"/>
            </a:srgbClr>
          </a:solidFill>
        </a:fill>
      </a:tcStyle>
    </a:firstCol>
    <a:la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50800" cap="flat">
              <a:solidFill>
                <a:srgbClr val="008AE8"/>
              </a:solidFill>
              <a:prstDash val="solid"/>
              <a:round/>
            </a:ln>
          </a:top>
          <a:bottom>
            <a:ln w="127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8AE8"/>
        </a:fontRef>
        <a:srgbClr val="008AE8"/>
      </a:tcTxStyle>
      <a:tcStyle>
        <a:tcBdr>
          <a:left>
            <a:ln w="12700" cap="flat">
              <a:solidFill>
                <a:srgbClr val="008AE8"/>
              </a:solidFill>
              <a:prstDash val="solid"/>
              <a:round/>
            </a:ln>
          </a:left>
          <a:right>
            <a:ln w="12700" cap="flat">
              <a:solidFill>
                <a:srgbClr val="008AE8"/>
              </a:solidFill>
              <a:prstDash val="solid"/>
              <a:round/>
            </a:ln>
          </a:right>
          <a:top>
            <a:ln w="12700" cap="flat">
              <a:solidFill>
                <a:srgbClr val="008AE8"/>
              </a:solidFill>
              <a:prstDash val="solid"/>
              <a:round/>
            </a:ln>
          </a:top>
          <a:bottom>
            <a:ln w="25400" cap="flat">
              <a:solidFill>
                <a:srgbClr val="008AE8"/>
              </a:solidFill>
              <a:prstDash val="solid"/>
              <a:round/>
            </a:ln>
          </a:bottom>
          <a:insideH>
            <a:ln w="12700" cap="flat">
              <a:solidFill>
                <a:srgbClr val="008AE8"/>
              </a:solidFill>
              <a:prstDash val="solid"/>
              <a:round/>
            </a:ln>
          </a:insideH>
          <a:insideV>
            <a:ln w="12700" cap="flat">
              <a:solidFill>
                <a:srgbClr val="008AE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1311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9"/>
          <p:cNvGrpSpPr/>
          <p:nvPr/>
        </p:nvGrpSpPr>
        <p:grpSpPr>
          <a:xfrm>
            <a:off x="3174" y="4267197"/>
            <a:ext cx="9140828" cy="2590803"/>
            <a:chOff x="0" y="-1"/>
            <a:chExt cx="9140827" cy="2590802"/>
          </a:xfrm>
        </p:grpSpPr>
        <p:sp>
          <p:nvSpPr>
            <p:cNvPr id="76" name="Shape 76"/>
            <p:cNvSpPr/>
            <p:nvPr/>
          </p:nvSpPr>
          <p:spPr>
            <a:xfrm>
              <a:off x="-1" y="-2"/>
              <a:ext cx="9140828" cy="2590804"/>
            </a:xfrm>
            <a:prstGeom prst="rect">
              <a:avLst/>
            </a:prstGeom>
            <a:gradFill flip="none" rotWithShape="1">
              <a:gsLst>
                <a:gs pos="0">
                  <a:srgbClr val="008AE8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8A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88" name="Group 88"/>
            <p:cNvGrpSpPr/>
            <p:nvPr/>
          </p:nvGrpSpPr>
          <p:grpSpPr>
            <a:xfrm>
              <a:off x="5597525" y="1630362"/>
              <a:ext cx="1257302" cy="827090"/>
              <a:chOff x="0" y="0"/>
              <a:chExt cx="1257301" cy="827089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252412" y="150812"/>
                <a:ext cx="844553" cy="519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315912" y="198437"/>
                <a:ext cx="717553" cy="4365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404812" y="249237"/>
                <a:ext cx="546103" cy="3286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468312" y="287337"/>
                <a:ext cx="415929" cy="2524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522287" y="328612"/>
                <a:ext cx="304803" cy="1698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76200" y="-1"/>
                <a:ext cx="608014" cy="255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266700" y="722313"/>
                <a:ext cx="704851" cy="104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chemeClr val="accent2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0" y="303212"/>
                <a:ext cx="141289" cy="342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66674" y="47625"/>
                <a:ext cx="1190628" cy="731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09625" y="9524"/>
                <a:ext cx="152401" cy="47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608012" y="369887"/>
                <a:ext cx="133353" cy="84141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>
              <a:off x="2816225" y="1497012"/>
              <a:ext cx="2581276" cy="1084266"/>
              <a:chOff x="0" y="0"/>
              <a:chExt cx="2581275" cy="1084264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781050" y="481012"/>
                <a:ext cx="1012827" cy="5984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854075" y="519112"/>
                <a:ext cx="862015" cy="527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896937" y="552450"/>
                <a:ext cx="795341" cy="4746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939800" y="581025"/>
                <a:ext cx="704851" cy="409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966787" y="593725"/>
                <a:ext cx="655641" cy="381001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1049337" y="627062"/>
                <a:ext cx="485779" cy="30480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111250" y="674687"/>
                <a:ext cx="360365" cy="2143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1216025" y="739775"/>
                <a:ext cx="142879" cy="952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284287" y="303212"/>
                <a:ext cx="712790" cy="295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581025" y="350837"/>
                <a:ext cx="1416051" cy="73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3C1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485774" y="312737"/>
                <a:ext cx="646115" cy="771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1922462" y="655637"/>
                <a:ext cx="171452" cy="400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FB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463549" y="85725"/>
                <a:ext cx="1325565" cy="23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144461" y="352425"/>
                <a:ext cx="271465" cy="731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1865312" y="190500"/>
                <a:ext cx="571502" cy="89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860425" y="-1"/>
                <a:ext cx="1711326" cy="67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2425700" y="712787"/>
                <a:ext cx="155576" cy="37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-1" y="66675"/>
                <a:ext cx="763590" cy="1017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>
              <a:off x="6550025" y="1066800"/>
              <a:ext cx="2144715" cy="1303340"/>
              <a:chOff x="0" y="0"/>
              <a:chExt cx="2144714" cy="1303339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114300" y="66675"/>
                <a:ext cx="1906590" cy="116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0" y="9524"/>
                <a:ext cx="863601" cy="1169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1054100" y="-1"/>
                <a:ext cx="966790" cy="40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F8FE6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1774826" y="1027113"/>
                <a:ext cx="114301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598487" y="1131888"/>
                <a:ext cx="1119190" cy="171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1917701" y="466725"/>
                <a:ext cx="227014" cy="541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1481137" y="419100"/>
                <a:ext cx="131764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503237" y="304800"/>
                <a:ext cx="1138239" cy="684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350837" y="238125"/>
                <a:ext cx="1443040" cy="84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692150" y="209550"/>
                <a:ext cx="579439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531812" y="314325"/>
                <a:ext cx="104777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663575" y="393700"/>
                <a:ext cx="822327" cy="5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714375" y="428625"/>
                <a:ext cx="708029" cy="430215"/>
              </a:xfrm>
              <a:prstGeom prst="ellipse">
                <a:avLst/>
              </a:pr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765175" y="460375"/>
                <a:ext cx="612779" cy="3698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835025" y="504825"/>
                <a:ext cx="473079" cy="2809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892175" y="536575"/>
                <a:ext cx="352427" cy="2206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968375" y="584200"/>
                <a:ext cx="200029" cy="128589"/>
              </a:xfrm>
              <a:prstGeom prst="ellipse">
                <a:avLst/>
              </a:prstGeom>
              <a:gradFill flip="none" rotWithShape="1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8378825" y="533400"/>
              <a:ext cx="674690" cy="409576"/>
              <a:chOff x="0" y="0"/>
              <a:chExt cx="674689" cy="409575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0" y="257175"/>
                <a:ext cx="608014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55562" y="-1"/>
                <a:ext cx="409577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579437" y="66675"/>
                <a:ext cx="95253" cy="247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150812" y="352425"/>
                <a:ext cx="304802" cy="28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38100" y="28574"/>
                <a:ext cx="255589" cy="295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AE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331787" y="28575"/>
                <a:ext cx="295278" cy="33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AE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03187" y="53975"/>
                <a:ext cx="474664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137" name="Group 137"/>
              <p:cNvGrpSpPr/>
              <p:nvPr/>
            </p:nvGrpSpPr>
            <p:grpSpPr>
              <a:xfrm>
                <a:off x="160336" y="96837"/>
                <a:ext cx="360367" cy="209553"/>
                <a:chOff x="-1" y="0"/>
                <a:chExt cx="360366" cy="209552"/>
              </a:xfrm>
            </p:grpSpPr>
            <p:sp>
              <p:nvSpPr>
                <p:cNvPr id="133" name="Shape 133"/>
                <p:cNvSpPr/>
                <p:nvPr/>
              </p:nvSpPr>
              <p:spPr>
                <a:xfrm>
                  <a:off x="-2" y="-1"/>
                  <a:ext cx="360368" cy="2095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AE8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134" name="Shape 134"/>
                <p:cNvSpPr/>
                <p:nvPr/>
              </p:nvSpPr>
              <p:spPr>
                <a:xfrm>
                  <a:off x="34925" y="22224"/>
                  <a:ext cx="288929" cy="16192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8AE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135" name="Shape 135"/>
                <p:cNvSpPr/>
                <p:nvPr/>
              </p:nvSpPr>
              <p:spPr>
                <a:xfrm>
                  <a:off x="79374" y="38099"/>
                  <a:ext cx="198441" cy="13017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AE8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122237" y="63500"/>
                  <a:ext cx="115891" cy="746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8AE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</p:grpSp>
        </p:grpSp>
      </p:grp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algn="ctr">
              <a:buClrTx/>
              <a:buFontTx/>
            </a:lvl2pPr>
            <a:lvl3pPr algn="ctr">
              <a:buClrTx/>
              <a:buFontTx/>
            </a:lvl3pPr>
            <a:lvl4pPr algn="ctr">
              <a:buClrTx/>
              <a:buFontTx/>
            </a:lvl4pPr>
            <a:lvl5pPr algn="ctr">
              <a:buClrTx/>
              <a:buFontTx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384895" y="6416779"/>
            <a:ext cx="301907" cy="28882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629400" y="277813"/>
            <a:ext cx="2057400" cy="584835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457200" y="277813"/>
            <a:ext cx="6019800" cy="584835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9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half" idx="13"/>
          </p:nvPr>
        </p:nvSpPr>
        <p:spPr>
          <a:xfrm>
            <a:off x="457200" y="3938587"/>
            <a:ext cx="8229600" cy="218757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457200" y="277813"/>
            <a:ext cx="8229600" cy="584835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sz="half" idx="1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212" name="Shape 21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D7FF"/>
            </a:gs>
            <a:gs pos="40000">
              <a:srgbClr val="B6D0FF"/>
            </a:gs>
            <a:gs pos="100000">
              <a:srgbClr val="00427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627813" y="6429374"/>
            <a:ext cx="285752" cy="209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77C8"/>
              </a:gs>
            </a:gsLst>
            <a:lin ang="189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 defTabSz="914400">
              <a:lnSpc>
                <a:spcPct val="100000"/>
              </a:lnSpc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grpSp>
        <p:nvGrpSpPr>
          <p:cNvPr id="66" name="Group 66"/>
          <p:cNvGrpSpPr/>
          <p:nvPr/>
        </p:nvGrpSpPr>
        <p:grpSpPr>
          <a:xfrm>
            <a:off x="3174" y="4267197"/>
            <a:ext cx="9140828" cy="2590803"/>
            <a:chOff x="0" y="-1"/>
            <a:chExt cx="9140827" cy="2590802"/>
          </a:xfrm>
        </p:grpSpPr>
        <p:sp>
          <p:nvSpPr>
            <p:cNvPr id="3" name="Shape 3"/>
            <p:cNvSpPr/>
            <p:nvPr/>
          </p:nvSpPr>
          <p:spPr>
            <a:xfrm>
              <a:off x="-1" y="-2"/>
              <a:ext cx="9140828" cy="2590804"/>
            </a:xfrm>
            <a:prstGeom prst="rect">
              <a:avLst/>
            </a:prstGeom>
            <a:gradFill flip="none" rotWithShape="1">
              <a:gsLst>
                <a:gs pos="0">
                  <a:srgbClr val="008AE8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008A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597525" y="1630362"/>
              <a:ext cx="1257302" cy="827090"/>
              <a:chOff x="0" y="0"/>
              <a:chExt cx="1257301" cy="827089"/>
            </a:xfrm>
          </p:grpSpPr>
          <p:sp>
            <p:nvSpPr>
              <p:cNvPr id="4" name="Shape 4"/>
              <p:cNvSpPr/>
              <p:nvPr/>
            </p:nvSpPr>
            <p:spPr>
              <a:xfrm>
                <a:off x="252412" y="150812"/>
                <a:ext cx="844553" cy="519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15912" y="198437"/>
                <a:ext cx="717553" cy="4365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404812" y="249237"/>
                <a:ext cx="546103" cy="3286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468312" y="287337"/>
                <a:ext cx="415929" cy="2524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22287" y="328612"/>
                <a:ext cx="304803" cy="1698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76200" y="-1"/>
                <a:ext cx="608014" cy="255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266700" y="722313"/>
                <a:ext cx="704851" cy="104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chemeClr val="accent2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0" y="303212"/>
                <a:ext cx="141289" cy="342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66674" y="47625"/>
                <a:ext cx="1190628" cy="731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809625" y="9524"/>
                <a:ext cx="152401" cy="47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608012" y="369887"/>
                <a:ext cx="133353" cy="84141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2816225" y="1497012"/>
              <a:ext cx="2581276" cy="1084266"/>
              <a:chOff x="0" y="0"/>
              <a:chExt cx="2581275" cy="1084264"/>
            </a:xfrm>
          </p:grpSpPr>
          <p:sp>
            <p:nvSpPr>
              <p:cNvPr id="16" name="Shape 16"/>
              <p:cNvSpPr/>
              <p:nvPr/>
            </p:nvSpPr>
            <p:spPr>
              <a:xfrm>
                <a:off x="781050" y="481012"/>
                <a:ext cx="1012827" cy="5984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854075" y="519112"/>
                <a:ext cx="862015" cy="527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896937" y="552450"/>
                <a:ext cx="795341" cy="4746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939800" y="581025"/>
                <a:ext cx="704851" cy="40957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966787" y="593725"/>
                <a:ext cx="655641" cy="381001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1049337" y="627062"/>
                <a:ext cx="485779" cy="30480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111250" y="674687"/>
                <a:ext cx="360365" cy="2143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1216025" y="739775"/>
                <a:ext cx="142879" cy="952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1284287" y="303212"/>
                <a:ext cx="712790" cy="295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581025" y="350837"/>
                <a:ext cx="1416051" cy="73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3C1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485774" y="312737"/>
                <a:ext cx="646115" cy="771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1922462" y="655637"/>
                <a:ext cx="171452" cy="400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FB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63549" y="85725"/>
                <a:ext cx="1325565" cy="23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44461" y="352425"/>
                <a:ext cx="271465" cy="731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1865312" y="190500"/>
                <a:ext cx="571502" cy="89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860425" y="-1"/>
                <a:ext cx="1711326" cy="67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2425700" y="712787"/>
                <a:ext cx="155576" cy="37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-1" y="66675"/>
                <a:ext cx="763590" cy="1017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6550025" y="1066800"/>
              <a:ext cx="2144715" cy="1303340"/>
              <a:chOff x="0" y="0"/>
              <a:chExt cx="2144714" cy="1303339"/>
            </a:xfrm>
          </p:grpSpPr>
          <p:sp>
            <p:nvSpPr>
              <p:cNvPr id="35" name="Shape 35"/>
              <p:cNvSpPr/>
              <p:nvPr/>
            </p:nvSpPr>
            <p:spPr>
              <a:xfrm>
                <a:off x="114300" y="66675"/>
                <a:ext cx="1906590" cy="116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0" y="9524"/>
                <a:ext cx="863601" cy="1169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1054100" y="-1"/>
                <a:ext cx="966790" cy="40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F8FE6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1774826" y="1027113"/>
                <a:ext cx="114301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98487" y="1131888"/>
                <a:ext cx="1119190" cy="171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1917701" y="466725"/>
                <a:ext cx="227014" cy="541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1481137" y="419100"/>
                <a:ext cx="131764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503237" y="304800"/>
                <a:ext cx="1138239" cy="684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350837" y="238125"/>
                <a:ext cx="1443040" cy="84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692150" y="209550"/>
                <a:ext cx="579439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531812" y="314325"/>
                <a:ext cx="104777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663575" y="393700"/>
                <a:ext cx="822327" cy="5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714375" y="428625"/>
                <a:ext cx="708029" cy="430215"/>
              </a:xfrm>
              <a:prstGeom prst="ellipse">
                <a:avLst/>
              </a:prstGeom>
              <a:gradFill flip="none" rotWithShape="1"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765175" y="460375"/>
                <a:ext cx="612779" cy="3698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835025" y="504825"/>
                <a:ext cx="473079" cy="2809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892175" y="536575"/>
                <a:ext cx="352427" cy="2206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968375" y="584200"/>
                <a:ext cx="200029" cy="128589"/>
              </a:xfrm>
              <a:prstGeom prst="ellipse">
                <a:avLst/>
              </a:prstGeom>
              <a:gradFill flip="none" rotWithShape="1"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defRPr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8378825" y="533400"/>
              <a:ext cx="674690" cy="409576"/>
              <a:chOff x="0" y="0"/>
              <a:chExt cx="674689" cy="409575"/>
            </a:xfrm>
          </p:grpSpPr>
          <p:sp>
            <p:nvSpPr>
              <p:cNvPr id="53" name="Shape 53"/>
              <p:cNvSpPr/>
              <p:nvPr/>
            </p:nvSpPr>
            <p:spPr>
              <a:xfrm>
                <a:off x="0" y="257175"/>
                <a:ext cx="608014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55562" y="-1"/>
                <a:ext cx="409577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579437" y="66675"/>
                <a:ext cx="95253" cy="247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150812" y="352425"/>
                <a:ext cx="304802" cy="28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8100" y="28574"/>
                <a:ext cx="255589" cy="295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AE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31787" y="28575"/>
                <a:ext cx="295278" cy="33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AE8"/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103187" y="53975"/>
                <a:ext cx="474664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AE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008AE8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64" name="Group 64"/>
              <p:cNvGrpSpPr/>
              <p:nvPr/>
            </p:nvGrpSpPr>
            <p:grpSpPr>
              <a:xfrm>
                <a:off x="160336" y="96837"/>
                <a:ext cx="360367" cy="209553"/>
                <a:chOff x="-1" y="0"/>
                <a:chExt cx="360366" cy="209552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-2" y="-1"/>
                  <a:ext cx="360368" cy="2095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AE8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34925" y="22224"/>
                  <a:ext cx="288929" cy="16192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8AE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79374" y="38099"/>
                  <a:ext cx="198441" cy="13017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8AE8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122237" y="63500"/>
                  <a:ext cx="115891" cy="746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8AE8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defRPr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endParaRPr/>
                </a:p>
              </p:txBody>
            </p:sp>
          </p:grpSp>
        </p:grpSp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384895" y="6432654"/>
            <a:ext cx="301907" cy="28882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CCEC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8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50000"/>
        <a:buFont typeface="Wingdings"/>
        <a:buChar char="●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50000"/>
        <a:buFont typeface="Wingdings"/>
        <a:buChar char="●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449262" rtl="0" latinLnBrk="0">
        <a:lnSpc>
          <a:spcPct val="3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it/url?sa=i&amp;rct=j&amp;q=&amp;esrc=s&amp;frm=1&amp;source=images&amp;cd=&amp;cad=rja&amp;uact=8&amp;docid=5MnmTXUEtirAqM&amp;tbnid=85mhF7mLZUePQM:&amp;ved=0CAUQjRw&amp;url=http://www.formiche.net/2014/04/26/chi-plaude-chi-mugugna-la-canonizzazione-giovanni-paolo-ii/&amp;ei=UqidU7fbJqec0QX0sYH4CQ&amp;bvm=bv.68911936,d.d2k&amp;psig=AFQjCNH2G3Z0qvNHXfTdKWYSvwk-F5amNw&amp;ust=140292754459765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215107" y="227012"/>
            <a:ext cx="8713786" cy="1495428"/>
          </a:xfrm>
          <a:prstGeom prst="rect">
            <a:avLst/>
          </a:prstGeom>
        </p:spPr>
        <p:txBody>
          <a:bodyPr/>
          <a:lstStyle/>
          <a:p>
            <a:pPr defTabSz="603504">
              <a:defRPr sz="2600">
                <a:effectLst>
                  <a:outerShdw blurRad="25400" dist="25146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Uomo e Donna li creò:</a:t>
            </a:r>
          </a:p>
          <a:p>
            <a:pPr defTabSz="603504">
              <a:defRPr sz="2600">
                <a:effectLst>
                  <a:outerShdw blurRad="25400" dist="25146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 RELAZIONE PROMETTENTE</a:t>
            </a:r>
          </a:p>
          <a:p>
            <a:pPr defTabSz="603504">
              <a:defRPr sz="2600" b="1">
                <a:effectLst>
                  <a:outerShdw blurRad="25400" dist="25146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(S.E.Mons. Franco Giulio Brambilla)</a:t>
            </a:r>
          </a:p>
        </p:txBody>
      </p:sp>
      <p:pic>
        <p:nvPicPr>
          <p:cNvPr id="27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195" y="2167863"/>
            <a:ext cx="6076172" cy="4438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392462"/>
          </a:xfrm>
          <a:prstGeom prst="rect">
            <a:avLst/>
          </a:prstGeom>
        </p:spPr>
        <p:txBody>
          <a:bodyPr/>
          <a:lstStyle/>
          <a:p>
            <a:pPr defTabSz="690005">
              <a:defRPr sz="3234">
                <a:effectLst>
                  <a:outerShdw blurRad="24892" dist="2875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L’onnipotenza</a:t>
            </a:r>
            <a:r>
              <a:rPr dirty="0"/>
              <a:t> </a:t>
            </a:r>
            <a:r>
              <a:rPr dirty="0" err="1"/>
              <a:t>umana</a:t>
            </a:r>
            <a:r>
              <a:rPr dirty="0"/>
              <a:t> è </a:t>
            </a:r>
            <a:r>
              <a:rPr dirty="0" err="1"/>
              <a:t>spaventosa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innesta</a:t>
            </a:r>
            <a:r>
              <a:rPr dirty="0"/>
              <a:t> con la </a:t>
            </a:r>
            <a:r>
              <a:rPr dirty="0" err="1"/>
              <a:t>tecnologia</a:t>
            </a:r>
            <a:r>
              <a:rPr dirty="0"/>
              <a:t>.</a:t>
            </a:r>
          </a:p>
          <a:p>
            <a:pPr defTabSz="690005">
              <a:defRPr sz="3234">
                <a:effectLst>
                  <a:outerShdw blurRad="24892" dist="2875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(Paolo </a:t>
            </a:r>
            <a:r>
              <a:rPr dirty="0" err="1"/>
              <a:t>Crepet</a:t>
            </a:r>
            <a:r>
              <a:rPr dirty="0"/>
              <a:t>)</a:t>
            </a:r>
            <a:br>
              <a:rPr dirty="0"/>
            </a:br>
            <a:endParaRPr dirty="0"/>
          </a:p>
        </p:txBody>
      </p:sp>
      <p:pic>
        <p:nvPicPr>
          <p:cNvPr id="302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1680" y="2660913"/>
            <a:ext cx="6048672" cy="4032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252935"/>
          </a:xfrm>
          <a:prstGeom prst="rect">
            <a:avLst/>
          </a:prstGeom>
        </p:spPr>
        <p:txBody>
          <a:bodyPr/>
          <a:lstStyle/>
          <a:p>
            <a:pPr defTabSz="832103">
              <a:defRPr sz="4000">
                <a:effectLst>
                  <a:outerShdw blurRad="38100" dist="34671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“Il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dovere</a:t>
            </a:r>
            <a:r>
              <a:rPr dirty="0"/>
              <a:t> </a:t>
            </a:r>
            <a:r>
              <a:rPr dirty="0" err="1"/>
              <a:t>reale</a:t>
            </a:r>
            <a:r>
              <a:rPr dirty="0"/>
              <a:t> è </a:t>
            </a:r>
            <a:r>
              <a:rPr dirty="0" err="1"/>
              <a:t>preservare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SOGNO”.</a:t>
            </a:r>
          </a:p>
          <a:p>
            <a:pPr defTabSz="832103">
              <a:defRPr sz="4000">
                <a:effectLst>
                  <a:outerShdw blurRad="38100" dist="34671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(Paolo </a:t>
            </a:r>
            <a:r>
              <a:rPr dirty="0" err="1"/>
              <a:t>Crepet</a:t>
            </a:r>
            <a:r>
              <a:rPr dirty="0"/>
              <a:t>)</a:t>
            </a:r>
          </a:p>
        </p:txBody>
      </p:sp>
      <p:pic>
        <p:nvPicPr>
          <p:cNvPr id="305" name="image3.jpeg" descr="https://encrypted-tbn1.gstatic.com/images?q=tbn:ANd9GcQhcdIkorKgkrxRdR53NJ61VPYju94NYi5UxHYradbbyICNshT2ZRe_S1i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14" y="2666841"/>
            <a:ext cx="3238326" cy="2891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4.jpeg" descr="http://www.diocesipalestrina.it/2009/images/stories/mani_aper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4236" y="3602170"/>
            <a:ext cx="4611390" cy="3107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2460626"/>
          </a:xfrm>
          <a:prstGeom prst="rect">
            <a:avLst/>
          </a:prstGeom>
        </p:spPr>
        <p:txBody>
          <a:bodyPr/>
          <a:lstStyle/>
          <a:p>
            <a:pPr defTabSz="548640">
              <a:defRPr sz="2600">
                <a:effectLst>
                  <a:outerShdw blurRad="25400" dist="2286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“Un </a:t>
            </a:r>
            <a:r>
              <a:rPr dirty="0" err="1"/>
              <a:t>buon</a:t>
            </a:r>
            <a:r>
              <a:rPr dirty="0"/>
              <a:t> </a:t>
            </a:r>
            <a:r>
              <a:rPr dirty="0" err="1"/>
              <a:t>papà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prima un </a:t>
            </a:r>
            <a:r>
              <a:rPr dirty="0" err="1"/>
              <a:t>buon</a:t>
            </a:r>
            <a:r>
              <a:rPr dirty="0"/>
              <a:t> </a:t>
            </a:r>
            <a:r>
              <a:rPr dirty="0" err="1"/>
              <a:t>marito</a:t>
            </a:r>
            <a:endParaRPr dirty="0"/>
          </a:p>
          <a:p>
            <a:pPr defTabSz="548640">
              <a:defRPr sz="2600">
                <a:effectLst>
                  <a:outerShdw blurRad="25400" dist="2286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buona</a:t>
            </a:r>
            <a:r>
              <a:rPr dirty="0"/>
              <a:t> mamma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prima </a:t>
            </a:r>
          </a:p>
          <a:p>
            <a:pPr defTabSz="548640">
              <a:defRPr sz="2600">
                <a:effectLst>
                  <a:outerShdw blurRad="25400" dist="2286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buona</a:t>
            </a:r>
            <a:r>
              <a:rPr dirty="0"/>
              <a:t> </a:t>
            </a:r>
            <a:r>
              <a:rPr dirty="0" err="1"/>
              <a:t>moglie</a:t>
            </a:r>
            <a:r>
              <a:rPr dirty="0"/>
              <a:t>”</a:t>
            </a:r>
          </a:p>
          <a:p>
            <a:pPr defTabSz="548640">
              <a:defRPr sz="2600">
                <a:effectLst>
                  <a:outerShdw blurRad="25400" dist="2286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 - Don </a:t>
            </a:r>
            <a:r>
              <a:rPr dirty="0" err="1"/>
              <a:t>Oreste</a:t>
            </a:r>
            <a:r>
              <a:rPr dirty="0"/>
              <a:t> Benzi -</a:t>
            </a:r>
          </a:p>
          <a:p>
            <a:pPr defTabSz="548640">
              <a:defRPr sz="2600">
                <a:effectLst>
                  <a:outerShdw blurRad="25400" dist="2286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(Giovanni Paolo </a:t>
            </a:r>
            <a:r>
              <a:rPr dirty="0" err="1"/>
              <a:t>Ramonda</a:t>
            </a:r>
            <a:r>
              <a:rPr dirty="0"/>
              <a:t>)</a:t>
            </a:r>
          </a:p>
        </p:txBody>
      </p:sp>
      <p:pic>
        <p:nvPicPr>
          <p:cNvPr id="309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770" y="2780326"/>
            <a:ext cx="5975618" cy="3972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2832426"/>
          </a:xfrm>
          <a:prstGeom prst="rect">
            <a:avLst/>
          </a:prstGeom>
        </p:spPr>
        <p:txBody>
          <a:bodyPr/>
          <a:lstStyle/>
          <a:p>
            <a:pPr defTabSz="850391">
              <a:defRPr sz="4000">
                <a:effectLst>
                  <a:outerShdw blurRad="38100" dist="3543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Il tempo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occorre</a:t>
            </a:r>
            <a:r>
              <a:rPr dirty="0"/>
              <a:t> per un “CAPOLAVORO”:</a:t>
            </a:r>
          </a:p>
          <a:p>
            <a:pPr defTabSz="850391">
              <a:defRPr sz="4000">
                <a:effectLst>
                  <a:outerShdw blurRad="38100" dist="3543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uscire</a:t>
            </a:r>
            <a:r>
              <a:rPr dirty="0"/>
              <a:t> dal </a:t>
            </a:r>
            <a:r>
              <a:rPr dirty="0" err="1"/>
              <a:t>mio</a:t>
            </a:r>
            <a:r>
              <a:rPr dirty="0"/>
              <a:t> </a:t>
            </a:r>
            <a:r>
              <a:rPr dirty="0" err="1"/>
              <a:t>egoismo</a:t>
            </a:r>
            <a:endParaRPr dirty="0"/>
          </a:p>
          <a:p>
            <a:pPr defTabSz="850391">
              <a:defRPr sz="3200">
                <a:effectLst>
                  <a:outerShdw blurRad="38100" dist="3543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Giancarla</a:t>
            </a:r>
            <a:r>
              <a:rPr dirty="0"/>
              <a:t> </a:t>
            </a:r>
            <a:r>
              <a:rPr dirty="0" err="1"/>
              <a:t>Stevanella</a:t>
            </a:r>
            <a:r>
              <a:rPr dirty="0"/>
              <a:t>)</a:t>
            </a:r>
          </a:p>
        </p:txBody>
      </p:sp>
      <p:pic>
        <p:nvPicPr>
          <p:cNvPr id="312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300" y="2787276"/>
            <a:ext cx="3465400" cy="3974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367211"/>
          </a:xfrm>
          <a:prstGeom prst="rect">
            <a:avLst/>
          </a:prstGeom>
        </p:spPr>
        <p:txBody>
          <a:bodyPr/>
          <a:lstStyle/>
          <a:p>
            <a:pPr defTabSz="804672">
              <a:defRPr sz="3800">
                <a:effectLst>
                  <a:outerShdw blurRad="38100" dist="33528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ABITARE non è solo fare </a:t>
            </a:r>
            <a:r>
              <a:rPr dirty="0" err="1"/>
              <a:t>spazio</a:t>
            </a:r>
            <a:r>
              <a:rPr dirty="0"/>
              <a:t> ma </a:t>
            </a:r>
            <a:r>
              <a:rPr dirty="0" err="1"/>
              <a:t>rendere</a:t>
            </a:r>
            <a:r>
              <a:rPr dirty="0"/>
              <a:t> </a:t>
            </a:r>
            <a:r>
              <a:rPr dirty="0" err="1"/>
              <a:t>l’ambiente</a:t>
            </a:r>
            <a:r>
              <a:rPr dirty="0"/>
              <a:t> bello e </a:t>
            </a:r>
            <a:r>
              <a:rPr dirty="0" err="1"/>
              <a:t>pulito</a:t>
            </a:r>
            <a:r>
              <a:rPr dirty="0"/>
              <a:t>.</a:t>
            </a:r>
          </a:p>
          <a:p>
            <a:pPr defTabSz="804672">
              <a:defRPr sz="3800">
                <a:effectLst>
                  <a:outerShdw blurRad="38100" dist="33528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(Padre Nico </a:t>
            </a:r>
            <a:r>
              <a:rPr dirty="0" err="1"/>
              <a:t>Rutigliano</a:t>
            </a:r>
            <a:r>
              <a:rPr dirty="0"/>
              <a:t>)</a:t>
            </a:r>
            <a:br>
              <a:rPr dirty="0"/>
            </a:br>
            <a:endParaRPr dirty="0"/>
          </a:p>
        </p:txBody>
      </p:sp>
      <p:pic>
        <p:nvPicPr>
          <p:cNvPr id="315" name="image5.jpeg" descr="http://www.milanocentroallarmi.it/img/casa%20nelle%20mani%2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3284982"/>
            <a:ext cx="4200264" cy="340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6.jpeg" descr="http://www.romagnamamma.it/wp-content/uploads/2012/12/man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8358" y="3295391"/>
            <a:ext cx="3764659" cy="3383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0" y="32436"/>
            <a:ext cx="9036496" cy="2964516"/>
          </a:xfrm>
          <a:prstGeom prst="rect">
            <a:avLst/>
          </a:prstGeom>
        </p:spPr>
        <p:txBody>
          <a:bodyPr/>
          <a:lstStyle/>
          <a:p>
            <a:pPr defTabSz="832103">
              <a:defRPr sz="4000">
                <a:effectLst>
                  <a:outerShdw blurRad="38100" dist="34671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Le FAMIGLIE </a:t>
            </a:r>
            <a:r>
              <a:rPr dirty="0" err="1"/>
              <a:t>sono</a:t>
            </a:r>
            <a:r>
              <a:rPr dirty="0"/>
              <a:t> come </a:t>
            </a:r>
            <a:r>
              <a:rPr dirty="0" err="1"/>
              <a:t>sono</a:t>
            </a:r>
            <a:r>
              <a:rPr dirty="0"/>
              <a:t>, non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quelle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vorremmo</a:t>
            </a:r>
            <a:r>
              <a:rPr dirty="0"/>
              <a:t>, </a:t>
            </a:r>
            <a:r>
              <a:rPr dirty="0" err="1"/>
              <a:t>quelle</a:t>
            </a:r>
            <a:r>
              <a:rPr dirty="0"/>
              <a:t> “</a:t>
            </a:r>
            <a:r>
              <a:rPr dirty="0" err="1"/>
              <a:t>tradizionali</a:t>
            </a:r>
            <a:r>
              <a:rPr dirty="0"/>
              <a:t>”…</a:t>
            </a:r>
          </a:p>
          <a:p>
            <a:pPr defTabSz="832103">
              <a:defRPr sz="4000">
                <a:effectLst>
                  <a:outerShdw blurRad="38100" dist="34671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(Maria Grazia Colombo)</a:t>
            </a:r>
          </a:p>
        </p:txBody>
      </p:sp>
      <p:pic>
        <p:nvPicPr>
          <p:cNvPr id="319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188" y="3006600"/>
            <a:ext cx="7029624" cy="3624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132859"/>
          </a:xfrm>
          <a:prstGeom prst="rect">
            <a:avLst/>
          </a:prstGeom>
        </p:spPr>
        <p:txBody>
          <a:bodyPr/>
          <a:lstStyle/>
          <a:p>
            <a:pPr defTabSz="630936">
              <a:defRPr sz="3000">
                <a:effectLst>
                  <a:outerShdw blurRad="25400" dist="26289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Accogliere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figli</a:t>
            </a:r>
            <a:r>
              <a:rPr dirty="0"/>
              <a:t> come la </a:t>
            </a:r>
            <a:r>
              <a:rPr dirty="0" err="1"/>
              <a:t>madre</a:t>
            </a:r>
            <a:r>
              <a:rPr dirty="0"/>
              <a:t>:</a:t>
            </a:r>
          </a:p>
          <a:p>
            <a:pPr defTabSz="630936">
              <a:defRPr sz="3000">
                <a:effectLst>
                  <a:outerShdw blurRad="25400" dist="26289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“</a:t>
            </a:r>
            <a:r>
              <a:rPr dirty="0" err="1"/>
              <a:t>Offri</a:t>
            </a:r>
            <a:r>
              <a:rPr dirty="0"/>
              <a:t> la Vita </a:t>
            </a:r>
            <a:r>
              <a:rPr dirty="0" err="1"/>
              <a:t>tua</a:t>
            </a:r>
            <a:r>
              <a:rPr dirty="0"/>
              <a:t> come Maria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piedi</a:t>
            </a:r>
            <a:r>
              <a:rPr dirty="0"/>
              <a:t> della Croce”</a:t>
            </a:r>
          </a:p>
          <a:p>
            <a:pPr defTabSz="630936">
              <a:defRPr sz="3000">
                <a:effectLst>
                  <a:outerShdw blurRad="25400" dist="26289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(Federico e Elena)</a:t>
            </a:r>
          </a:p>
        </p:txBody>
      </p:sp>
      <p:pic>
        <p:nvPicPr>
          <p:cNvPr id="322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012" y="2009775"/>
            <a:ext cx="1943101" cy="2284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4668" y="2496523"/>
            <a:ext cx="5051077" cy="3898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07502" y="116631"/>
            <a:ext cx="8928996" cy="334372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Se di </a:t>
            </a:r>
            <a:r>
              <a:rPr dirty="0" err="1"/>
              <a:t>fronte</a:t>
            </a:r>
            <a:r>
              <a:rPr dirty="0"/>
              <a:t> non </a:t>
            </a:r>
            <a:r>
              <a:rPr dirty="0" err="1"/>
              <a:t>c’è</a:t>
            </a:r>
            <a:r>
              <a:rPr dirty="0"/>
              <a:t> DIVERSITA’, non </a:t>
            </a:r>
            <a:r>
              <a:rPr dirty="0" err="1"/>
              <a:t>c’è</a:t>
            </a:r>
            <a:r>
              <a:rPr dirty="0"/>
              <a:t> </a:t>
            </a:r>
            <a:r>
              <a:rPr dirty="0" err="1"/>
              <a:t>nemmeno</a:t>
            </a:r>
            <a:r>
              <a:rPr dirty="0"/>
              <a:t> IDENTITA’.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Rabbino</a:t>
            </a:r>
            <a:r>
              <a:rPr dirty="0"/>
              <a:t> </a:t>
            </a:r>
            <a:r>
              <a:rPr dirty="0" err="1"/>
              <a:t>Carucci</a:t>
            </a:r>
            <a:r>
              <a:rPr dirty="0"/>
              <a:t> Viterbi)</a:t>
            </a:r>
          </a:p>
        </p:txBody>
      </p:sp>
      <p:pic>
        <p:nvPicPr>
          <p:cNvPr id="326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9411" y="2970932"/>
            <a:ext cx="3305178" cy="3714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179510" y="277813"/>
            <a:ext cx="8784980" cy="16390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22376">
              <a:defRPr sz="3400">
                <a:effectLst>
                  <a:outerShdw blurRad="25400" dist="30098" dir="2700000" rotWithShape="0">
                    <a:srgbClr val="000000"/>
                  </a:outerShdw>
                </a:effectLst>
              </a:defRPr>
            </a:pPr>
            <a:r>
              <a:rPr dirty="0"/>
              <a:t>Nella </a:t>
            </a:r>
            <a:r>
              <a:rPr dirty="0" err="1"/>
              <a:t>differenza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prospettive</a:t>
            </a:r>
            <a:r>
              <a:rPr dirty="0"/>
              <a:t> la </a:t>
            </a:r>
            <a:r>
              <a:rPr dirty="0" err="1"/>
              <a:t>diversità</a:t>
            </a:r>
            <a:r>
              <a:rPr dirty="0"/>
              <a:t> non ci </a:t>
            </a:r>
            <a:r>
              <a:rPr dirty="0" err="1"/>
              <a:t>allontana</a:t>
            </a:r>
            <a:r>
              <a:rPr dirty="0"/>
              <a:t>, </a:t>
            </a:r>
            <a:r>
              <a:rPr dirty="0" err="1"/>
              <a:t>piuttosto</a:t>
            </a:r>
            <a:r>
              <a:rPr dirty="0"/>
              <a:t> ci </a:t>
            </a:r>
            <a:r>
              <a:rPr dirty="0" err="1"/>
              <a:t>arricchisce</a:t>
            </a:r>
            <a:r>
              <a:rPr dirty="0"/>
              <a:t>.</a:t>
            </a:r>
          </a:p>
          <a:p>
            <a:pPr defTabSz="722376">
              <a:defRPr sz="3400">
                <a:effectLst>
                  <a:outerShdw blurRad="25400" dist="30098" dir="2700000" rotWithShape="0">
                    <a:srgbClr val="000000"/>
                  </a:outerShdw>
                </a:effectLst>
              </a:defRPr>
            </a:pPr>
            <a:r>
              <a:rPr dirty="0"/>
              <a:t>(Ina </a:t>
            </a:r>
            <a:r>
              <a:rPr dirty="0" err="1"/>
              <a:t>Siviglia</a:t>
            </a:r>
            <a:r>
              <a:rPr dirty="0"/>
              <a:t>)</a:t>
            </a:r>
          </a:p>
        </p:txBody>
      </p:sp>
      <p:pic>
        <p:nvPicPr>
          <p:cNvPr id="329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083" y="2379901"/>
            <a:ext cx="6611316" cy="3898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2725566"/>
          </a:xfrm>
          <a:prstGeom prst="rect">
            <a:avLst/>
          </a:prstGeom>
        </p:spPr>
        <p:txBody>
          <a:bodyPr/>
          <a:lstStyle/>
          <a:p>
            <a:pPr defTabSz="667512">
              <a:defRPr sz="3200">
                <a:effectLst>
                  <a:outerShdw blurRad="25400" dist="2781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“L’AMORE ESIGENTE” (San Giovanni Paolo II - </a:t>
            </a:r>
            <a:r>
              <a:rPr dirty="0" err="1"/>
              <a:t>Lettera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Famiglie n. 14) ci </a:t>
            </a:r>
            <a:r>
              <a:rPr dirty="0" err="1"/>
              <a:t>chiede</a:t>
            </a:r>
            <a:r>
              <a:rPr dirty="0"/>
              <a:t> la </a:t>
            </a:r>
            <a:r>
              <a:rPr dirty="0" err="1"/>
              <a:t>fatica</a:t>
            </a:r>
            <a:r>
              <a:rPr dirty="0"/>
              <a:t> di </a:t>
            </a:r>
            <a:r>
              <a:rPr dirty="0" err="1"/>
              <a:t>costruire</a:t>
            </a:r>
            <a:r>
              <a:rPr dirty="0"/>
              <a:t> la </a:t>
            </a:r>
            <a:r>
              <a:rPr dirty="0" err="1"/>
              <a:t>comunione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differenza</a:t>
            </a:r>
            <a:r>
              <a:rPr dirty="0"/>
              <a:t>.</a:t>
            </a:r>
          </a:p>
          <a:p>
            <a:pPr defTabSz="667512">
              <a:defRPr sz="3200">
                <a:effectLst>
                  <a:outerShdw blurRad="25400" dist="2781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(Flavia </a:t>
            </a:r>
            <a:r>
              <a:rPr dirty="0" err="1"/>
              <a:t>Marcacci</a:t>
            </a:r>
            <a:r>
              <a:rPr dirty="0"/>
              <a:t>)</a:t>
            </a:r>
          </a:p>
        </p:txBody>
      </p:sp>
      <p:pic>
        <p:nvPicPr>
          <p:cNvPr id="332" name="image7.jpeg" descr="https://encrypted-tbn2.gstatic.com/images?q=tbn:ANd9GcRe7Zec-7x6z7vexRDGgKtlwfkdqfuYetanTL4X6RVXmk2sUie2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312" y="2924175"/>
            <a:ext cx="3735898" cy="2801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9137" y="3429000"/>
            <a:ext cx="4044952" cy="3244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2503117"/>
          </a:xfrm>
          <a:prstGeom prst="rect">
            <a:avLst/>
          </a:prstGeom>
        </p:spPr>
        <p:txBody>
          <a:bodyPr/>
          <a:lstStyle/>
          <a:p>
            <a:pPr defTabSz="704087">
              <a:defRPr sz="3300">
                <a:effectLst>
                  <a:outerShdw blurRad="25400" dist="29337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Il lavoro </a:t>
            </a:r>
            <a:r>
              <a:rPr dirty="0" err="1"/>
              <a:t>artigianale</a:t>
            </a:r>
            <a:r>
              <a:rPr dirty="0"/>
              <a:t>:</a:t>
            </a:r>
          </a:p>
          <a:p>
            <a:pPr defTabSz="704087">
              <a:defRPr sz="3300">
                <a:effectLst>
                  <a:outerShdw blurRad="25400" dist="29337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Il </a:t>
            </a:r>
            <a:r>
              <a:rPr dirty="0" err="1"/>
              <a:t>soggetto</a:t>
            </a:r>
            <a:r>
              <a:rPr dirty="0"/>
              <a:t> è </a:t>
            </a:r>
            <a:r>
              <a:rPr dirty="0" err="1"/>
              <a:t>l’Amore</a:t>
            </a:r>
            <a:r>
              <a:rPr dirty="0"/>
              <a:t> di </a:t>
            </a:r>
            <a:r>
              <a:rPr dirty="0" err="1"/>
              <a:t>Dio</a:t>
            </a:r>
            <a:r>
              <a:rPr dirty="0"/>
              <a:t> e </a:t>
            </a:r>
            <a:r>
              <a:rPr dirty="0" err="1"/>
              <a:t>il</a:t>
            </a:r>
            <a:r>
              <a:rPr dirty="0"/>
              <a:t> </a:t>
            </a:r>
          </a:p>
          <a:p>
            <a:pPr defTabSz="704087">
              <a:defRPr sz="3300">
                <a:effectLst>
                  <a:outerShdw blurRad="25400" dist="29337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Verbo</a:t>
            </a:r>
            <a:r>
              <a:rPr dirty="0"/>
              <a:t> è </a:t>
            </a:r>
            <a:r>
              <a:rPr dirty="0" err="1"/>
              <a:t>l’Amore</a:t>
            </a:r>
            <a:r>
              <a:rPr dirty="0"/>
              <a:t> </a:t>
            </a:r>
            <a:r>
              <a:rPr dirty="0" err="1"/>
              <a:t>dell’uomo</a:t>
            </a:r>
            <a:r>
              <a:rPr dirty="0"/>
              <a:t> e della donna</a:t>
            </a:r>
          </a:p>
          <a:p>
            <a:pPr defTabSz="704087">
              <a:defRPr sz="3300">
                <a:effectLst>
                  <a:outerShdw blurRad="25400" dist="29337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S.E.Mons</a:t>
            </a:r>
            <a:r>
              <a:rPr dirty="0"/>
              <a:t>. Franco Giulio </a:t>
            </a:r>
            <a:r>
              <a:rPr dirty="0" err="1"/>
              <a:t>Brambilla</a:t>
            </a:r>
            <a:r>
              <a:rPr dirty="0"/>
              <a:t>)</a:t>
            </a:r>
          </a:p>
        </p:txBody>
      </p:sp>
      <p:pic>
        <p:nvPicPr>
          <p:cNvPr id="27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32" y="3199087"/>
            <a:ext cx="5203580" cy="313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5128" y="3247538"/>
            <a:ext cx="3406811" cy="3034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107502" y="1"/>
            <a:ext cx="8928996" cy="2708919"/>
          </a:xfrm>
          <a:prstGeom prst="rect">
            <a:avLst/>
          </a:prstGeom>
        </p:spPr>
        <p:txBody>
          <a:bodyPr/>
          <a:lstStyle/>
          <a:p>
            <a:pPr defTabSz="758951">
              <a:defRPr sz="3600">
                <a:effectLst>
                  <a:outerShdw blurRad="25400" dist="3162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Il </a:t>
            </a:r>
            <a:r>
              <a:rPr dirty="0" err="1"/>
              <a:t>vostro</a:t>
            </a:r>
            <a:r>
              <a:rPr dirty="0"/>
              <a:t> </a:t>
            </a:r>
            <a:r>
              <a:rPr dirty="0" err="1"/>
              <a:t>ruolo</a:t>
            </a:r>
            <a:r>
              <a:rPr dirty="0"/>
              <a:t> è </a:t>
            </a:r>
            <a:r>
              <a:rPr dirty="0" err="1"/>
              <a:t>aiutare</a:t>
            </a:r>
            <a:r>
              <a:rPr dirty="0"/>
              <a:t> la donna a </a:t>
            </a:r>
            <a:r>
              <a:rPr dirty="0" err="1"/>
              <a:t>riscoprire</a:t>
            </a:r>
            <a:r>
              <a:rPr dirty="0"/>
              <a:t> 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dignità</a:t>
            </a:r>
            <a:r>
              <a:rPr dirty="0"/>
              <a:t>, </a:t>
            </a:r>
            <a:r>
              <a:rPr dirty="0" err="1"/>
              <a:t>fuori</a:t>
            </a:r>
            <a:r>
              <a:rPr dirty="0"/>
              <a:t> </a:t>
            </a:r>
            <a:r>
              <a:rPr dirty="0" err="1"/>
              <a:t>dalle</a:t>
            </a:r>
            <a:r>
              <a:rPr dirty="0"/>
              <a:t> caricature della </a:t>
            </a:r>
            <a:r>
              <a:rPr dirty="0" err="1"/>
              <a:t>pubblicità</a:t>
            </a:r>
            <a:r>
              <a:rPr dirty="0"/>
              <a:t>.</a:t>
            </a:r>
          </a:p>
          <a:p>
            <a:pPr defTabSz="758951">
              <a:defRPr sz="3600">
                <a:effectLst>
                  <a:outerShdw blurRad="25400" dist="3162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Izzedin</a:t>
            </a:r>
            <a:r>
              <a:rPr dirty="0"/>
              <a:t> </a:t>
            </a:r>
            <a:r>
              <a:rPr dirty="0" err="1"/>
              <a:t>Elzir</a:t>
            </a:r>
            <a:r>
              <a:rPr dirty="0"/>
              <a:t>)</a:t>
            </a:r>
          </a:p>
        </p:txBody>
      </p:sp>
      <p:pic>
        <p:nvPicPr>
          <p:cNvPr id="336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947" y="2869580"/>
            <a:ext cx="4376951" cy="2897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2218" y="3486672"/>
            <a:ext cx="4316940" cy="3237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852935"/>
          </a:xfrm>
          <a:prstGeom prst="rect">
            <a:avLst/>
          </a:prstGeom>
        </p:spPr>
        <p:txBody>
          <a:bodyPr/>
          <a:lstStyle/>
          <a:p>
            <a:pPr defTabSz="813816">
              <a:defRPr sz="3900">
                <a:effectLst>
                  <a:outerShdw blurRad="38100" dist="33909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L’Amoris</a:t>
            </a:r>
            <a:r>
              <a:rPr dirty="0"/>
              <a:t> Laetitia porta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realtà</a:t>
            </a:r>
            <a:r>
              <a:rPr dirty="0"/>
              <a:t> di </a:t>
            </a:r>
            <a:r>
              <a:rPr dirty="0" err="1"/>
              <a:t>oggi</a:t>
            </a:r>
            <a:r>
              <a:rPr dirty="0"/>
              <a:t> la </a:t>
            </a:r>
            <a:r>
              <a:rPr dirty="0" err="1"/>
              <a:t>legge</a:t>
            </a:r>
            <a:r>
              <a:rPr dirty="0"/>
              <a:t> della </a:t>
            </a:r>
            <a:r>
              <a:rPr dirty="0" err="1"/>
              <a:t>gradualità</a:t>
            </a:r>
            <a:r>
              <a:rPr dirty="0"/>
              <a:t> </a:t>
            </a:r>
            <a:r>
              <a:rPr dirty="0" err="1"/>
              <a:t>enunciata</a:t>
            </a:r>
            <a:r>
              <a:rPr dirty="0"/>
              <a:t> da Familiaris Consortio n. 34</a:t>
            </a:r>
          </a:p>
          <a:p>
            <a:pPr defTabSz="813816">
              <a:defRPr sz="3900">
                <a:effectLst>
                  <a:outerShdw blurRad="38100" dist="33909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(Don Giancarlo Grandis)</a:t>
            </a:r>
          </a:p>
        </p:txBody>
      </p:sp>
      <p:pic>
        <p:nvPicPr>
          <p:cNvPr id="340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951" y="2994692"/>
            <a:ext cx="3117553" cy="3741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6246" y="3035006"/>
            <a:ext cx="1993306" cy="3660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xfrm>
            <a:off x="0" y="277813"/>
            <a:ext cx="9036496" cy="2159719"/>
          </a:xfrm>
          <a:prstGeom prst="rect">
            <a:avLst/>
          </a:prstGeom>
        </p:spPr>
        <p:txBody>
          <a:bodyPr/>
          <a:lstStyle/>
          <a:p>
            <a:pPr defTabSz="603504">
              <a:defRPr sz="2900">
                <a:effectLst>
                  <a:outerShdw blurRad="25400" dist="25146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Attenti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memoria</a:t>
            </a:r>
            <a:r>
              <a:rPr dirty="0"/>
              <a:t>: la Chiesa </a:t>
            </a:r>
            <a:r>
              <a:rPr dirty="0" err="1"/>
              <a:t>va</a:t>
            </a:r>
            <a:r>
              <a:rPr dirty="0"/>
              <a:t> in </a:t>
            </a:r>
            <a:r>
              <a:rPr dirty="0" err="1"/>
              <a:t>avanti</a:t>
            </a:r>
            <a:r>
              <a:rPr dirty="0"/>
              <a:t> </a:t>
            </a:r>
            <a:r>
              <a:rPr dirty="0" err="1"/>
              <a:t>traducendo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passato</a:t>
            </a:r>
            <a:r>
              <a:rPr dirty="0"/>
              <a:t> - </a:t>
            </a:r>
          </a:p>
          <a:p>
            <a:pPr defTabSz="603504">
              <a:defRPr sz="2900">
                <a:effectLst>
                  <a:outerShdw blurRad="25400" dist="25146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“</a:t>
            </a:r>
            <a:r>
              <a:rPr dirty="0" err="1"/>
              <a:t>Nulla</a:t>
            </a:r>
            <a:r>
              <a:rPr dirty="0"/>
              <a:t> è </a:t>
            </a:r>
            <a:r>
              <a:rPr dirty="0" err="1"/>
              <a:t>cancellato</a:t>
            </a:r>
            <a:r>
              <a:rPr dirty="0"/>
              <a:t> </a:t>
            </a:r>
            <a:r>
              <a:rPr dirty="0" err="1"/>
              <a:t>tutto</a:t>
            </a:r>
            <a:r>
              <a:rPr dirty="0"/>
              <a:t> è </a:t>
            </a:r>
            <a:r>
              <a:rPr dirty="0" err="1"/>
              <a:t>rinnovato</a:t>
            </a:r>
            <a:r>
              <a:rPr dirty="0"/>
              <a:t>” (</a:t>
            </a:r>
            <a:r>
              <a:rPr dirty="0" err="1"/>
              <a:t>cfr</a:t>
            </a:r>
            <a:r>
              <a:rPr dirty="0"/>
              <a:t> Congar)</a:t>
            </a:r>
          </a:p>
          <a:p>
            <a:pPr defTabSz="603504">
              <a:defRPr sz="2900">
                <a:effectLst>
                  <a:outerShdw blurRad="25400" dist="25146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(Claudio e Laura Gentili)</a:t>
            </a:r>
          </a:p>
        </p:txBody>
      </p:sp>
      <p:pic>
        <p:nvPicPr>
          <p:cNvPr id="344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771" y="2616322"/>
            <a:ext cx="4707895" cy="2353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7151" y="3559635"/>
            <a:ext cx="3602533" cy="321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0" y="188639"/>
            <a:ext cx="8964488" cy="2291060"/>
          </a:xfrm>
          <a:prstGeom prst="rect">
            <a:avLst/>
          </a:prstGeom>
        </p:spPr>
        <p:txBody>
          <a:bodyPr/>
          <a:lstStyle/>
          <a:p>
            <a:pPr defTabSz="530351">
              <a:defRPr sz="2500">
                <a:effectLst>
                  <a:outerShdw blurRad="25400" dist="22098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Cosa </a:t>
            </a:r>
            <a:r>
              <a:rPr dirty="0" err="1"/>
              <a:t>vuol</a:t>
            </a:r>
            <a:r>
              <a:rPr dirty="0"/>
              <a:t> dire per me “</a:t>
            </a:r>
            <a:r>
              <a:rPr dirty="0" err="1"/>
              <a:t>portare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pesi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uni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altri</a:t>
            </a:r>
            <a:r>
              <a:rPr dirty="0"/>
              <a:t>” in </a:t>
            </a:r>
            <a:r>
              <a:rPr dirty="0" err="1"/>
              <a:t>famiglia</a:t>
            </a:r>
            <a:r>
              <a:rPr dirty="0"/>
              <a:t>, in </a:t>
            </a:r>
            <a:r>
              <a:rPr dirty="0" err="1"/>
              <a:t>parrocchia</a:t>
            </a:r>
            <a:r>
              <a:rPr dirty="0"/>
              <a:t>,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amicizie</a:t>
            </a:r>
            <a:r>
              <a:rPr dirty="0"/>
              <a:t>, </a:t>
            </a:r>
            <a:r>
              <a:rPr dirty="0" err="1"/>
              <a:t>sul</a:t>
            </a:r>
            <a:r>
              <a:rPr dirty="0"/>
              <a:t> lavoro, </a:t>
            </a:r>
            <a:r>
              <a:rPr dirty="0" err="1"/>
              <a:t>nel</a:t>
            </a:r>
            <a:r>
              <a:rPr dirty="0"/>
              <a:t> tempo libero,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contrasto</a:t>
            </a:r>
            <a:r>
              <a:rPr dirty="0"/>
              <a:t> a </a:t>
            </a:r>
            <a:r>
              <a:rPr dirty="0" err="1"/>
              <a:t>ogni</a:t>
            </a:r>
            <a:r>
              <a:rPr dirty="0"/>
              <a:t> forma di </a:t>
            </a:r>
            <a:r>
              <a:rPr dirty="0" err="1"/>
              <a:t>povertà</a:t>
            </a:r>
            <a:r>
              <a:rPr dirty="0"/>
              <a:t> e </a:t>
            </a:r>
            <a:r>
              <a:rPr dirty="0" err="1"/>
              <a:t>ingiustizia</a:t>
            </a:r>
            <a:r>
              <a:rPr dirty="0"/>
              <a:t>?</a:t>
            </a:r>
          </a:p>
          <a:p>
            <a:pPr defTabSz="530351">
              <a:defRPr sz="2500">
                <a:effectLst>
                  <a:outerShdw blurRad="25400" dist="22098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S.E.Mons</a:t>
            </a:r>
            <a:r>
              <a:rPr dirty="0"/>
              <a:t>. Pietro Maria Fragnelli)</a:t>
            </a:r>
          </a:p>
        </p:txBody>
      </p:sp>
      <p:pic>
        <p:nvPicPr>
          <p:cNvPr id="348" name="image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726" y="2667000"/>
            <a:ext cx="4534548" cy="4049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287093"/>
          </a:xfrm>
          <a:prstGeom prst="rect">
            <a:avLst/>
          </a:prstGeom>
        </p:spPr>
        <p:txBody>
          <a:bodyPr/>
          <a:lstStyle/>
          <a:p>
            <a:pPr defTabSz="649223">
              <a:defRPr sz="3100">
                <a:effectLst>
                  <a:outerShdw blurRad="25400" dist="2705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Fare ESPERIMENTI è </a:t>
            </a:r>
            <a:r>
              <a:rPr dirty="0" err="1"/>
              <a:t>diverso</a:t>
            </a:r>
            <a:r>
              <a:rPr dirty="0"/>
              <a:t> </a:t>
            </a:r>
          </a:p>
          <a:p>
            <a:pPr defTabSz="649223">
              <a:defRPr sz="3100">
                <a:effectLst>
                  <a:outerShdw blurRad="25400" dist="2705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da fare ESPERIENZA:</a:t>
            </a:r>
          </a:p>
          <a:p>
            <a:pPr defTabSz="649223">
              <a:defRPr sz="3100">
                <a:effectLst>
                  <a:outerShdw blurRad="25400" dist="2705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ciò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fa la </a:t>
            </a:r>
            <a:r>
              <a:rPr dirty="0" err="1"/>
              <a:t>differenza</a:t>
            </a:r>
            <a:r>
              <a:rPr dirty="0"/>
              <a:t> è </a:t>
            </a:r>
            <a:r>
              <a:rPr dirty="0" err="1"/>
              <a:t>l’INCONTRO</a:t>
            </a:r>
            <a:r>
              <a:rPr dirty="0"/>
              <a:t>.</a:t>
            </a:r>
          </a:p>
          <a:p>
            <a:pPr defTabSz="649223">
              <a:defRPr sz="3100">
                <a:effectLst>
                  <a:outerShdw blurRad="25400" dist="2705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S.E.Mons</a:t>
            </a:r>
            <a:r>
              <a:rPr dirty="0"/>
              <a:t>. Franco Giulio </a:t>
            </a:r>
            <a:r>
              <a:rPr dirty="0" err="1"/>
              <a:t>Brambilla</a:t>
            </a:r>
            <a:r>
              <a:rPr dirty="0"/>
              <a:t>)</a:t>
            </a:r>
          </a:p>
        </p:txBody>
      </p:sp>
      <p:pic>
        <p:nvPicPr>
          <p:cNvPr id="277" name="image2.jpeg" descr="http://farm2.static.flickr.com/1174/1221910499_6c7b708b3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4612" y="2681982"/>
            <a:ext cx="4968126" cy="3973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277811"/>
            <a:ext cx="8229600" cy="1495007"/>
          </a:xfrm>
          <a:prstGeom prst="rect">
            <a:avLst/>
          </a:prstGeom>
        </p:spPr>
        <p:txBody>
          <a:bodyPr/>
          <a:lstStyle/>
          <a:p>
            <a:pPr defTabSz="548640">
              <a:defRPr sz="2600">
                <a:effectLst>
                  <a:outerShdw blurRad="25400" dist="2286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smtClean="0"/>
              <a:t>Quindío </a:t>
            </a:r>
            <a:r>
              <a:rPr dirty="0" err="1"/>
              <a:t>l’uomo</a:t>
            </a:r>
            <a:r>
              <a:rPr dirty="0"/>
              <a:t> “</a:t>
            </a:r>
            <a:r>
              <a:rPr dirty="0" err="1"/>
              <a:t>dorme</a:t>
            </a:r>
            <a:r>
              <a:rPr dirty="0"/>
              <a:t>” e non assume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suo</a:t>
            </a:r>
            <a:r>
              <a:rPr dirty="0"/>
              <a:t> </a:t>
            </a:r>
            <a:r>
              <a:rPr dirty="0" err="1"/>
              <a:t>ruolo</a:t>
            </a:r>
            <a:r>
              <a:rPr dirty="0"/>
              <a:t>, la donna è </a:t>
            </a:r>
            <a:r>
              <a:rPr dirty="0" err="1"/>
              <a:t>minacciata</a:t>
            </a:r>
            <a:r>
              <a:rPr dirty="0"/>
              <a:t>.</a:t>
            </a:r>
          </a:p>
          <a:p>
            <a:pPr defTabSz="548640">
              <a:defRPr sz="2600">
                <a:effectLst>
                  <a:outerShdw blurRad="25400" dist="22860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(Don Francesco </a:t>
            </a:r>
            <a:r>
              <a:rPr dirty="0" err="1"/>
              <a:t>Giosuè</a:t>
            </a:r>
            <a:r>
              <a:rPr dirty="0"/>
              <a:t> </a:t>
            </a:r>
            <a:r>
              <a:rPr dirty="0" err="1"/>
              <a:t>Voltaggio</a:t>
            </a:r>
            <a:r>
              <a:rPr dirty="0"/>
              <a:t>)</a:t>
            </a:r>
          </a:p>
        </p:txBody>
      </p:sp>
      <p:pic>
        <p:nvPicPr>
          <p:cNvPr id="28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641" y="2204864"/>
            <a:ext cx="4060145" cy="2702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6851" y="2755956"/>
            <a:ext cx="2598174" cy="3856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83035"/>
          </a:xfrm>
          <a:prstGeom prst="rect">
            <a:avLst/>
          </a:prstGeom>
        </p:spPr>
        <p:txBody>
          <a:bodyPr/>
          <a:lstStyle/>
          <a:p>
            <a:pPr defTabSz="667512">
              <a:defRPr sz="3200">
                <a:effectLst>
                  <a:outerShdw blurRad="25400" dist="2781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Ogni</a:t>
            </a:r>
            <a:r>
              <a:rPr dirty="0"/>
              <a:t> casa è un CANDELABRO</a:t>
            </a:r>
          </a:p>
          <a:p>
            <a:pPr defTabSz="667512">
              <a:defRPr sz="3200">
                <a:effectLst>
                  <a:outerShdw blurRad="25400" dist="2781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- </a:t>
            </a:r>
            <a:r>
              <a:rPr dirty="0" err="1"/>
              <a:t>Amoris</a:t>
            </a:r>
            <a:r>
              <a:rPr dirty="0"/>
              <a:t> Laetitia n. 8 -</a:t>
            </a:r>
          </a:p>
          <a:p>
            <a:pPr defTabSz="667512">
              <a:defRPr sz="3200">
                <a:effectLst>
                  <a:outerShdw blurRad="25400" dist="27813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(Don Francesco </a:t>
            </a:r>
            <a:r>
              <a:rPr dirty="0" err="1"/>
              <a:t>Giosuè</a:t>
            </a:r>
            <a:r>
              <a:rPr dirty="0"/>
              <a:t> </a:t>
            </a:r>
            <a:r>
              <a:rPr dirty="0" err="1"/>
              <a:t>Voltaggio</a:t>
            </a:r>
            <a:r>
              <a:rPr dirty="0"/>
              <a:t>)</a:t>
            </a:r>
          </a:p>
        </p:txBody>
      </p:sp>
      <p:pic>
        <p:nvPicPr>
          <p:cNvPr id="28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5116" y="2193924"/>
            <a:ext cx="4324872" cy="4542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27051"/>
          </a:xfrm>
          <a:prstGeom prst="rect">
            <a:avLst/>
          </a:prstGeom>
        </p:spPr>
        <p:txBody>
          <a:bodyPr/>
          <a:lstStyle/>
          <a:p>
            <a:pPr defTabSz="493776">
              <a:defRPr sz="2300">
                <a:effectLst>
                  <a:outerShdw blurRad="25400" dist="20574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La </a:t>
            </a:r>
            <a:r>
              <a:rPr dirty="0" err="1"/>
              <a:t>carità</a:t>
            </a:r>
            <a:r>
              <a:rPr dirty="0"/>
              <a:t> di </a:t>
            </a:r>
            <a:r>
              <a:rPr dirty="0" err="1"/>
              <a:t>Gesù</a:t>
            </a:r>
            <a:r>
              <a:rPr dirty="0"/>
              <a:t> </a:t>
            </a:r>
            <a:r>
              <a:rPr dirty="0" err="1"/>
              <a:t>fra</a:t>
            </a:r>
            <a:r>
              <a:rPr dirty="0"/>
              <a:t> </a:t>
            </a:r>
            <a:r>
              <a:rPr dirty="0" err="1"/>
              <a:t>marito</a:t>
            </a:r>
            <a:r>
              <a:rPr dirty="0"/>
              <a:t> e </a:t>
            </a:r>
            <a:r>
              <a:rPr dirty="0" err="1"/>
              <a:t>moglie</a:t>
            </a:r>
            <a:r>
              <a:rPr dirty="0"/>
              <a:t> fa </a:t>
            </a:r>
            <a:r>
              <a:rPr dirty="0" err="1"/>
              <a:t>vedere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coniuge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luce</a:t>
            </a:r>
            <a:r>
              <a:rPr dirty="0"/>
              <a:t> del </a:t>
            </a:r>
            <a:r>
              <a:rPr dirty="0" err="1"/>
              <a:t>cielo</a:t>
            </a:r>
            <a:r>
              <a:rPr dirty="0"/>
              <a:t> dove “non </a:t>
            </a:r>
            <a:r>
              <a:rPr dirty="0" err="1"/>
              <a:t>esisteranno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le sue </a:t>
            </a:r>
            <a:r>
              <a:rPr dirty="0" err="1"/>
              <a:t>fragilità</a:t>
            </a:r>
            <a:r>
              <a:rPr dirty="0"/>
              <a:t>, le sue </a:t>
            </a:r>
            <a:r>
              <a:rPr dirty="0" err="1"/>
              <a:t>oscurità</a:t>
            </a:r>
            <a:r>
              <a:rPr dirty="0"/>
              <a:t>, né le sue </a:t>
            </a:r>
            <a:r>
              <a:rPr dirty="0" err="1"/>
              <a:t>patologie</a:t>
            </a:r>
            <a:r>
              <a:rPr dirty="0"/>
              <a:t>”  (</a:t>
            </a:r>
            <a:r>
              <a:rPr dirty="0" err="1"/>
              <a:t>cfr</a:t>
            </a:r>
            <a:r>
              <a:rPr dirty="0"/>
              <a:t> AL 117)</a:t>
            </a:r>
          </a:p>
          <a:p>
            <a:pPr defTabSz="493776">
              <a:defRPr sz="2300">
                <a:effectLst>
                  <a:outerShdw blurRad="25400" dist="20574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Annachiara</a:t>
            </a:r>
            <a:r>
              <a:rPr dirty="0"/>
              <a:t> e Gianluigi De Palo)</a:t>
            </a:r>
          </a:p>
        </p:txBody>
      </p:sp>
      <p:pic>
        <p:nvPicPr>
          <p:cNvPr id="287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8612" y="2412995"/>
            <a:ext cx="3085074" cy="226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668" y="2412995"/>
            <a:ext cx="2277572" cy="226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8326" y="4311856"/>
            <a:ext cx="2389958" cy="2501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107502" y="-99391"/>
            <a:ext cx="8856988" cy="3168351"/>
          </a:xfrm>
          <a:prstGeom prst="rect">
            <a:avLst/>
          </a:prstGeom>
        </p:spPr>
        <p:txBody>
          <a:bodyPr/>
          <a:lstStyle/>
          <a:p>
            <a:pPr defTabSz="804672">
              <a:defRPr sz="3800">
                <a:effectLst>
                  <a:outerShdw blurRad="38100" dist="33528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Una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molteplici</a:t>
            </a:r>
            <a:r>
              <a:rPr dirty="0"/>
              <a:t> </a:t>
            </a:r>
            <a:r>
              <a:rPr dirty="0" err="1"/>
              <a:t>macchie</a:t>
            </a:r>
            <a:r>
              <a:rPr dirty="0"/>
              <a:t> </a:t>
            </a:r>
            <a:r>
              <a:rPr dirty="0" err="1"/>
              <a:t>possibili</a:t>
            </a:r>
            <a:r>
              <a:rPr dirty="0"/>
              <a:t> </a:t>
            </a:r>
            <a:r>
              <a:rPr dirty="0" err="1"/>
              <a:t>sullo</a:t>
            </a:r>
            <a:r>
              <a:rPr dirty="0"/>
              <a:t> </a:t>
            </a:r>
            <a:r>
              <a:rPr dirty="0" err="1"/>
              <a:t>specchio</a:t>
            </a:r>
            <a:r>
              <a:rPr dirty="0"/>
              <a:t>:</a:t>
            </a:r>
          </a:p>
          <a:p>
            <a:pPr defTabSz="804672">
              <a:defRPr sz="3800">
                <a:effectLst>
                  <a:outerShdw blurRad="38100" dist="33528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la </a:t>
            </a:r>
            <a:r>
              <a:rPr dirty="0" err="1"/>
              <a:t>durezza</a:t>
            </a:r>
            <a:r>
              <a:rPr dirty="0"/>
              <a:t> del CUORE</a:t>
            </a:r>
          </a:p>
          <a:p>
            <a:pPr defTabSz="804672">
              <a:defRPr sz="3800">
                <a:effectLst>
                  <a:outerShdw blurRad="38100" dist="33528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S.Em.Card</a:t>
            </a:r>
            <a:r>
              <a:rPr dirty="0"/>
              <a:t>. Luis Antonio </a:t>
            </a:r>
            <a:r>
              <a:rPr dirty="0" err="1"/>
              <a:t>Gokim</a:t>
            </a:r>
            <a:r>
              <a:rPr dirty="0"/>
              <a:t> </a:t>
            </a:r>
            <a:r>
              <a:rPr dirty="0" err="1"/>
              <a:t>Tagle</a:t>
            </a:r>
            <a:r>
              <a:rPr dirty="0"/>
              <a:t>)</a:t>
            </a:r>
          </a:p>
        </p:txBody>
      </p:sp>
      <p:pic>
        <p:nvPicPr>
          <p:cNvPr id="292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8858" y="3335782"/>
            <a:ext cx="4824540" cy="3205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179510" y="0"/>
            <a:ext cx="8856988" cy="2780927"/>
          </a:xfrm>
          <a:prstGeom prst="rect">
            <a:avLst/>
          </a:prstGeom>
        </p:spPr>
        <p:txBody>
          <a:bodyPr/>
          <a:lstStyle/>
          <a:p>
            <a:pPr defTabSz="795527">
              <a:defRPr sz="3800">
                <a:effectLst>
                  <a:outerShdw blurRad="38100" dist="33147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Dio</a:t>
            </a:r>
            <a:r>
              <a:rPr dirty="0"/>
              <a:t> ha </a:t>
            </a:r>
            <a:r>
              <a:rPr dirty="0" err="1"/>
              <a:t>creato</a:t>
            </a:r>
            <a:r>
              <a:rPr dirty="0"/>
              <a:t> </a:t>
            </a:r>
            <a:r>
              <a:rPr dirty="0" err="1"/>
              <a:t>l’uomo</a:t>
            </a:r>
            <a:r>
              <a:rPr dirty="0"/>
              <a:t>, la donna e la </a:t>
            </a:r>
            <a:r>
              <a:rPr dirty="0" err="1"/>
              <a:t>famiglia</a:t>
            </a:r>
            <a:r>
              <a:rPr dirty="0"/>
              <a:t> come </a:t>
            </a:r>
            <a:r>
              <a:rPr dirty="0" err="1"/>
              <a:t>grembo</a:t>
            </a:r>
            <a:r>
              <a:rPr dirty="0"/>
              <a:t> di Misericordia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cura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cuore</a:t>
            </a:r>
            <a:r>
              <a:rPr dirty="0"/>
              <a:t> </a:t>
            </a:r>
            <a:r>
              <a:rPr dirty="0" err="1"/>
              <a:t>testardo</a:t>
            </a:r>
            <a:r>
              <a:rPr dirty="0"/>
              <a:t>.</a:t>
            </a:r>
          </a:p>
          <a:p>
            <a:pPr defTabSz="795527">
              <a:defRPr sz="3800">
                <a:effectLst>
                  <a:outerShdw blurRad="38100" dist="33147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S.Em.Card.Luis</a:t>
            </a:r>
            <a:r>
              <a:rPr dirty="0"/>
              <a:t> Antonio </a:t>
            </a:r>
            <a:r>
              <a:rPr dirty="0" err="1"/>
              <a:t>Gokim</a:t>
            </a:r>
            <a:r>
              <a:rPr dirty="0"/>
              <a:t> </a:t>
            </a:r>
            <a:r>
              <a:rPr dirty="0" err="1"/>
              <a:t>Tagle</a:t>
            </a:r>
            <a:r>
              <a:rPr dirty="0"/>
              <a:t>)</a:t>
            </a:r>
          </a:p>
        </p:txBody>
      </p:sp>
      <p:pic>
        <p:nvPicPr>
          <p:cNvPr id="295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32" y="2866629"/>
            <a:ext cx="3577304" cy="3864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8684" y="4149080"/>
            <a:ext cx="4288476" cy="2592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32719"/>
          </a:xfrm>
          <a:prstGeom prst="rect">
            <a:avLst/>
          </a:prstGeom>
        </p:spPr>
        <p:txBody>
          <a:bodyPr/>
          <a:lstStyle/>
          <a:p>
            <a:pPr defTabSz="566927">
              <a:defRPr sz="2700">
                <a:effectLst>
                  <a:outerShdw blurRad="25400" dist="23622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La MISERICORDIA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stanca</a:t>
            </a:r>
            <a:r>
              <a:rPr dirty="0"/>
              <a:t> </a:t>
            </a:r>
            <a:r>
              <a:rPr dirty="0" err="1"/>
              <a:t>mai</a:t>
            </a:r>
            <a:r>
              <a:rPr dirty="0"/>
              <a:t> di </a:t>
            </a:r>
            <a:r>
              <a:rPr dirty="0" err="1"/>
              <a:t>vedere</a:t>
            </a:r>
            <a:r>
              <a:rPr dirty="0"/>
              <a:t> </a:t>
            </a:r>
          </a:p>
          <a:p>
            <a:pPr defTabSz="566927">
              <a:defRPr sz="2700">
                <a:effectLst>
                  <a:outerShdw blurRad="25400" dist="23622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un DONO in </a:t>
            </a:r>
            <a:r>
              <a:rPr dirty="0" err="1"/>
              <a:t>qualcuno</a:t>
            </a:r>
            <a:r>
              <a:rPr dirty="0"/>
              <a:t> </a:t>
            </a:r>
          </a:p>
          <a:p>
            <a:pPr defTabSz="566927">
              <a:defRPr sz="2700">
                <a:effectLst>
                  <a:outerShdw blurRad="25400" dist="23622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considerato</a:t>
            </a:r>
            <a:r>
              <a:rPr dirty="0"/>
              <a:t> inutile </a:t>
            </a:r>
            <a:r>
              <a:rPr dirty="0" err="1"/>
              <a:t>dalle</a:t>
            </a:r>
            <a:r>
              <a:rPr dirty="0"/>
              <a:t>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persone</a:t>
            </a:r>
            <a:r>
              <a:rPr dirty="0"/>
              <a:t>.</a:t>
            </a:r>
          </a:p>
          <a:p>
            <a:pPr defTabSz="566927">
              <a:defRPr sz="2700">
                <a:effectLst>
                  <a:outerShdw blurRad="25400" dist="23622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(</a:t>
            </a:r>
            <a:r>
              <a:rPr dirty="0" err="1"/>
              <a:t>S.Em.Card</a:t>
            </a:r>
            <a:r>
              <a:rPr dirty="0"/>
              <a:t>. Luis Antonio </a:t>
            </a:r>
            <a:r>
              <a:rPr dirty="0" err="1"/>
              <a:t>Gokim</a:t>
            </a:r>
            <a:r>
              <a:rPr dirty="0"/>
              <a:t> </a:t>
            </a:r>
            <a:r>
              <a:rPr dirty="0" err="1"/>
              <a:t>Tagle</a:t>
            </a:r>
            <a:r>
              <a:rPr dirty="0"/>
              <a:t>)</a:t>
            </a:r>
          </a:p>
        </p:txBody>
      </p:sp>
      <p:pic>
        <p:nvPicPr>
          <p:cNvPr id="29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8212" y="2598460"/>
            <a:ext cx="4260567" cy="4166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ndulazione">
  <a:themeElements>
    <a:clrScheme name="Ondulazione">
      <a:dk1>
        <a:srgbClr val="000000"/>
      </a:dk1>
      <a:lt1>
        <a:srgbClr val="E8E8E8"/>
      </a:lt1>
      <a:dk2>
        <a:srgbClr val="A7A7A7"/>
      </a:dk2>
      <a:lt2>
        <a:srgbClr val="535353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00FF"/>
      </a:hlink>
      <a:folHlink>
        <a:srgbClr val="FF00FF"/>
      </a:folHlink>
    </a:clrScheme>
    <a:fontScheme name="Ondulazion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ndulaz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AE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3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E8E8E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3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E8E8E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ndulazione">
  <a:themeElements>
    <a:clrScheme name="Ondulaz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00FF"/>
      </a:hlink>
      <a:folHlink>
        <a:srgbClr val="FF00FF"/>
      </a:folHlink>
    </a:clrScheme>
    <a:fontScheme name="Ondulazion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ndulaz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AE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3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E8E8E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3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E8E8E8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Presentazione su schermo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Ondulazione</vt:lpstr>
      <vt:lpstr>Uomo e Donna li creò: la RELAZIONE PROMETTENTE (S.E.Mons. Franco Giulio Brambilla)</vt:lpstr>
      <vt:lpstr>Il lavoro artigianale: Il soggetto è l’Amore di Dio e il  Verbo è l’Amore dell’uomo e della donna (S.E.Mons. Franco Giulio Brambilla)</vt:lpstr>
      <vt:lpstr>Fare ESPERIMENTI è diverso  da fare ESPERIENZA: ciò che fa la differenza è l’INCONTRO. (S.E.Mons. Franco Giulio Brambilla)</vt:lpstr>
      <vt:lpstr>Quindío l’uomo “dorme” e non assume il suo ruolo, la donna è minacciata. (Don Francesco Giosuè Voltaggio)</vt:lpstr>
      <vt:lpstr>Ogni casa è un CANDELABRO - Amoris Laetitia n. 8 - (Don Francesco Giosuè Voltaggio)</vt:lpstr>
      <vt:lpstr>La carità di Gesù fra marito e moglie fa vedere il coniuge nella luce del cielo dove “non esisteranno più le sue fragilità, le sue oscurità, né le sue patologie”  (cfr AL 117) (Annachiara e Gianluigi De Palo)</vt:lpstr>
      <vt:lpstr>Una delle molteplici macchie possibili sullo specchio: la durezza del CUORE (S.Em.Card. Luis Antonio Gokim Tagle)</vt:lpstr>
      <vt:lpstr>Dio ha creato l’uomo, la donna e la famiglia come grembo di Misericordia che cura il cuore testardo. (S.Em.Card.Luis Antonio Gokim Tagle)</vt:lpstr>
      <vt:lpstr>La MISERICORDIA non si stanca mai di vedere  un DONO in qualcuno  considerato inutile dalle altre persone. (S.Em.Card. Luis Antonio Gokim Tagle)</vt:lpstr>
      <vt:lpstr>L’onnipotenza umana è spaventosa quando si innesta con la tecnologia. (Paolo Crepet) </vt:lpstr>
      <vt:lpstr>“Il tuo dovere reale è preservare il tuo SOGNO”. (Paolo Crepet)</vt:lpstr>
      <vt:lpstr>“Un buon papà deve essere prima un buon marito  e una buona mamma deve essere prima  una buona moglie”  - Don Oreste Benzi - (Giovanni Paolo Ramonda)</vt:lpstr>
      <vt:lpstr>Il tempo che occorre per un “CAPOLAVORO”: uscire dal mio egoismo (Giancarla Stevanella)</vt:lpstr>
      <vt:lpstr>ABITARE non è solo fare spazio ma rendere l’ambiente bello e pulito. (Padre Nico Rutigliano) </vt:lpstr>
      <vt:lpstr>Le FAMIGLIE sono come sono, non sono quelle che vorremmo, quelle “tradizionali”… (Maria Grazia Colombo)</vt:lpstr>
      <vt:lpstr>Accogliere i figli come la madre: “Offri la Vita tua come Maria ai piedi della Croce” (Federico e Elena)</vt:lpstr>
      <vt:lpstr>Se di fronte non c’è DIVERSITA’, non c’è nemmeno IDENTITA’. (Rabbino Carucci Viterbi)</vt:lpstr>
      <vt:lpstr>Nella differenza delle prospettive la diversità non ci allontana, piuttosto ci arricchisce. (Ina Siviglia)</vt:lpstr>
      <vt:lpstr>“L’AMORE ESIGENTE” (San Giovanni Paolo II - Lettera alle Famiglie n. 14) ci chiede la fatica di costruire la comunione nella differenza. (Flavia Marcacci)</vt:lpstr>
      <vt:lpstr>Il vostro ruolo è aiutare la donna a riscoprire la sua dignità, fuori dalle caricature della pubblicità. (Izzedin Elzir)</vt:lpstr>
      <vt:lpstr>L’Amoris Laetitia porta nella realtà di oggi la legge della gradualità enunciata da Familiaris Consortio n. 34 (Don Giancarlo Grandis)</vt:lpstr>
      <vt:lpstr>Attenti alla memoria: la Chiesa va in avanti traducendo il passato -  “Nulla è cancellato tutto è rinnovato” (cfr Congar) (Claudio e Laura Gentili)</vt:lpstr>
      <vt:lpstr>Cosa vuol dire per me “portare i pesi gli uni degli altri” in famiglia, in parrocchia, nelle amicizie, sul lavoro, nel tempo libero, nel contrasto a ogni forma di povertà e ingiustizia? (S.E.Mons. Pietro Maria Fragnelli)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Uomo e Donna li creò: la RELAZIONE PROMETTENTE (S.E.Mons. Franco Giulio Brambilla)</dc:title>
  <cp:lastModifiedBy>Enzo Bottacini</cp:lastModifiedBy>
  <cp:revision>1</cp:revision>
  <dcterms:modified xsi:type="dcterms:W3CDTF">2016-05-11T10:32:28Z</dcterms:modified>
</cp:coreProperties>
</file>